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56" r:id="rId5"/>
    <p:sldId id="3849" r:id="rId6"/>
    <p:sldId id="261" r:id="rId7"/>
    <p:sldId id="3844" r:id="rId8"/>
    <p:sldId id="3846" r:id="rId9"/>
    <p:sldId id="3850" r:id="rId10"/>
    <p:sldId id="3851" r:id="rId11"/>
    <p:sldId id="265"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94" autoAdjust="0"/>
  </p:normalViewPr>
  <p:slideViewPr>
    <p:cSldViewPr snapToGrid="0">
      <p:cViewPr varScale="1">
        <p:scale>
          <a:sx n="105" d="100"/>
          <a:sy n="105" d="100"/>
        </p:scale>
        <p:origin x="240" y="114"/>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5/7/2024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a:t>
            </a:fld>
            <a:endParaRPr lang="en-US" dirty="0"/>
          </a:p>
        </p:txBody>
      </p:sp>
    </p:spTree>
    <p:extLst>
      <p:ext uri="{BB962C8B-B14F-4D97-AF65-F5344CB8AC3E}">
        <p14:creationId xmlns:p14="http://schemas.microsoft.com/office/powerpoint/2010/main" val="50756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5</a:t>
            </a:fld>
            <a:endParaRPr lang="en-US" dirty="0"/>
          </a:p>
        </p:txBody>
      </p:sp>
    </p:spTree>
    <p:extLst>
      <p:ext uri="{BB962C8B-B14F-4D97-AF65-F5344CB8AC3E}">
        <p14:creationId xmlns:p14="http://schemas.microsoft.com/office/powerpoint/2010/main" val="243970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352253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7</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8</a:t>
            </a:fld>
            <a:endParaRPr lang="en-US" dirty="0"/>
          </a:p>
        </p:txBody>
      </p:sp>
    </p:spTree>
    <p:extLst>
      <p:ext uri="{BB962C8B-B14F-4D97-AF65-F5344CB8AC3E}">
        <p14:creationId xmlns:p14="http://schemas.microsoft.com/office/powerpoint/2010/main" val="172110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9</a:t>
            </a:fld>
            <a:endParaRPr lang="en-US" dirty="0"/>
          </a:p>
        </p:txBody>
      </p:sp>
    </p:spTree>
    <p:extLst>
      <p:ext uri="{BB962C8B-B14F-4D97-AF65-F5344CB8AC3E}">
        <p14:creationId xmlns:p14="http://schemas.microsoft.com/office/powerpoint/2010/main" val="254002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631003" y="3602735"/>
            <a:ext cx="6261291" cy="1783081"/>
          </a:xfrm>
          <a:noFill/>
        </p:spPr>
        <p:txBody>
          <a:bodyPr anchor="b">
            <a:noAutofit/>
          </a:bodyPr>
          <a:lstStyle/>
          <a:p>
            <a:pPr algn="ctr"/>
            <a:r>
              <a:rPr lang="en-US" sz="3600" dirty="0"/>
              <a:t>presented by</a:t>
            </a:r>
            <a:br>
              <a:rPr lang="en-US" sz="3600" dirty="0"/>
            </a:br>
            <a:r>
              <a:rPr lang="en-US" sz="3600" dirty="0"/>
              <a:t>Amanda, Charity, &amp; Sergio</a:t>
            </a:r>
          </a:p>
        </p:txBody>
      </p:sp>
      <p:sp>
        <p:nvSpPr>
          <p:cNvPr id="2" name="TextBox 1">
            <a:extLst>
              <a:ext uri="{FF2B5EF4-FFF2-40B4-BE49-F238E27FC236}">
                <a16:creationId xmlns:a16="http://schemas.microsoft.com/office/drawing/2014/main" id="{937EC865-22D0-9439-E81B-633C246CB94C}"/>
              </a:ext>
            </a:extLst>
          </p:cNvPr>
          <p:cNvSpPr txBox="1"/>
          <p:nvPr/>
        </p:nvSpPr>
        <p:spPr>
          <a:xfrm>
            <a:off x="7022591" y="2939010"/>
            <a:ext cx="3478114" cy="1107996"/>
          </a:xfrm>
          <a:prstGeom prst="rect">
            <a:avLst/>
          </a:prstGeom>
          <a:noFill/>
        </p:spPr>
        <p:txBody>
          <a:bodyPr wrap="square" rtlCol="0">
            <a:spAutoFit/>
          </a:bodyPr>
          <a:lstStyle/>
          <a:p>
            <a:r>
              <a:rPr lang="en-US" sz="6600" dirty="0">
                <a:solidFill>
                  <a:schemeClr val="bg1"/>
                </a:solidFill>
                <a:latin typeface="Tw Cen MT (Headings)\"/>
              </a:rPr>
              <a:t>Project 4</a:t>
            </a:r>
          </a:p>
        </p:txBody>
      </p:sp>
    </p:spTree>
    <p:extLst>
      <p:ext uri="{BB962C8B-B14F-4D97-AF65-F5344CB8AC3E}">
        <p14:creationId xmlns:p14="http://schemas.microsoft.com/office/powerpoint/2010/main" val="51742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sz="8000" b="1" dirty="0"/>
              <a:t>Agenda</a:t>
            </a:r>
            <a:endParaRPr lang="en-US" sz="8000" dirty="0"/>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01708" y="554942"/>
            <a:ext cx="5552091" cy="5768220"/>
          </a:xfrm>
          <a:noFill/>
        </p:spPr>
        <p:txBody>
          <a:bodyPr>
            <a:normAutofit/>
          </a:bodyPr>
          <a:lstStyle/>
          <a:p>
            <a:pPr marL="457200" indent="-457200">
              <a:buFont typeface="+mj-lt"/>
              <a:buAutoNum type="arabicPeriod"/>
            </a:pPr>
            <a:r>
              <a:rPr lang="en-US" dirty="0"/>
              <a:t>Introduction </a:t>
            </a:r>
          </a:p>
          <a:p>
            <a:pPr marL="457200" indent="-457200">
              <a:buFont typeface="+mj-lt"/>
              <a:buAutoNum type="arabicPeriod"/>
            </a:pPr>
            <a:r>
              <a:rPr lang="en-US" dirty="0"/>
              <a:t>Key Takeaways</a:t>
            </a:r>
          </a:p>
          <a:p>
            <a:pPr marL="457200" indent="-457200">
              <a:buFont typeface="+mj-lt"/>
              <a:buAutoNum type="arabicPeriod"/>
            </a:pPr>
            <a:r>
              <a:rPr lang="en-US" dirty="0"/>
              <a:t>Data Collection Methods </a:t>
            </a:r>
          </a:p>
          <a:p>
            <a:pPr marL="457200" indent="-457200">
              <a:buFont typeface="+mj-lt"/>
              <a:buAutoNum type="arabicPeriod"/>
            </a:pPr>
            <a:r>
              <a:rPr lang="en-US" dirty="0"/>
              <a:t>Cleaning Process</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92072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dirty="0"/>
              <a:t>Data</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8012113" cy="3242125"/>
          </a:xfrm>
          <a:noFill/>
        </p:spPr>
        <p:txBody>
          <a:bodyPr vert="horz" lIns="91440" tIns="45720" rIns="91440" bIns="45720" rtlCol="0" anchor="t">
            <a:normAutofit/>
          </a:bodyPr>
          <a:lstStyle/>
          <a:p>
            <a:pPr marL="0" indent="0">
              <a:buNone/>
            </a:pPr>
            <a:r>
              <a:rPr lang="en-US" b="1" dirty="0"/>
              <a:t>For this project, a database was pulled from UC Irvine Machine Learning Repository.</a:t>
            </a:r>
          </a:p>
          <a:p>
            <a:pPr marL="0" indent="0">
              <a:buNone/>
            </a:pPr>
            <a:endParaRPr lang="en-US" dirty="0"/>
          </a:p>
          <a:p>
            <a:pPr marL="0" indent="0">
              <a:buNone/>
            </a:pPr>
            <a:r>
              <a:rPr lang="en-US" sz="2400" b="1" dirty="0"/>
              <a:t>Project Description</a:t>
            </a:r>
          </a:p>
          <a:p>
            <a:pPr marL="0" indent="0">
              <a:buNone/>
            </a:pPr>
            <a:r>
              <a:rPr lang="en-US" sz="1800" b="1" kern="100" dirty="0">
                <a:ln>
                  <a:noFill/>
                </a:ln>
                <a:solidFill>
                  <a:srgbClr val="000000"/>
                </a:solidFill>
                <a:effectLst/>
                <a:uFill>
                  <a:solidFill>
                    <a:srgbClr val="000000"/>
                  </a:solidFill>
                </a:uFill>
                <a:latin typeface="Avenir Next LT Pro Light (Body)"/>
                <a:ea typeface="Arial Unicode MS"/>
                <a:cs typeface="Arial Unicode MS"/>
              </a:rPr>
              <a:t>The primary objective is to utilize machine learning models on a dataset of patient information to predict whether a person has heart disease.</a:t>
            </a:r>
          </a:p>
          <a:p>
            <a:pPr marL="0" indent="0">
              <a:buNone/>
            </a:pPr>
            <a:endParaRPr lang="en-US"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2868168" y="923544"/>
            <a:ext cx="6455664" cy="5010912"/>
          </a:xfrm>
          <a:noFill/>
        </p:spPr>
        <p:txBody>
          <a:bodyPr anchor="ctr"/>
          <a:lstStyle/>
          <a:p>
            <a:r>
              <a:rPr lang="en-US" dirty="0"/>
              <a:t>Extraction/Data Collection </a:t>
            </a:r>
          </a:p>
        </p:txBody>
      </p:sp>
    </p:spTree>
    <p:extLst>
      <p:ext uri="{BB962C8B-B14F-4D97-AF65-F5344CB8AC3E}">
        <p14:creationId xmlns:p14="http://schemas.microsoft.com/office/powerpoint/2010/main" val="17561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
            <a:extLst>
              <a:ext uri="{FF2B5EF4-FFF2-40B4-BE49-F238E27FC236}">
                <a16:creationId xmlns:a16="http://schemas.microsoft.com/office/drawing/2014/main" id="{24F6B1C0-98D8-CFD6-965F-97A77E43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194" y="206847"/>
            <a:ext cx="4491367" cy="3057561"/>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94584966-EFEF-889E-CCA3-8FA250784537}"/>
              </a:ext>
            </a:extLst>
          </p:cNvPr>
          <p:cNvPicPr>
            <a:picLocks noChangeAspect="1"/>
          </p:cNvPicPr>
          <p:nvPr/>
        </p:nvPicPr>
        <p:blipFill rotWithShape="1">
          <a:blip r:embed="rId4">
            <a:extLst>
              <a:ext uri="{28A0092B-C50C-407E-A947-70E740481C1C}">
                <a14:useLocalDpi xmlns:a14="http://schemas.microsoft.com/office/drawing/2010/main" val="0"/>
              </a:ext>
            </a:extLst>
          </a:blip>
          <a:srcRect l="86" r="32546" b="69451"/>
          <a:stretch/>
        </p:blipFill>
        <p:spPr>
          <a:xfrm>
            <a:off x="6987194" y="3741114"/>
            <a:ext cx="4491368" cy="1847462"/>
          </a:xfrm>
          <a:prstGeom prst="rect">
            <a:avLst/>
          </a:prstGeom>
        </p:spPr>
      </p:pic>
      <p:sp>
        <p:nvSpPr>
          <p:cNvPr id="19" name="TextBox 18">
            <a:extLst>
              <a:ext uri="{FF2B5EF4-FFF2-40B4-BE49-F238E27FC236}">
                <a16:creationId xmlns:a16="http://schemas.microsoft.com/office/drawing/2014/main" id="{736A0F59-43DC-DDCE-BEE9-7BF9C3EAEB04}"/>
              </a:ext>
            </a:extLst>
          </p:cNvPr>
          <p:cNvSpPr txBox="1"/>
          <p:nvPr/>
        </p:nvSpPr>
        <p:spPr>
          <a:xfrm>
            <a:off x="539496" y="640080"/>
            <a:ext cx="5321808" cy="4801314"/>
          </a:xfrm>
          <a:prstGeom prst="rect">
            <a:avLst/>
          </a:prstGeom>
          <a:noFill/>
        </p:spPr>
        <p:txBody>
          <a:bodyPr wrap="square" rtlCol="0">
            <a:spAutoFit/>
          </a:bodyPr>
          <a:lstStyle/>
          <a:p>
            <a:pPr marL="342900" indent="-342900">
              <a:buAutoNum type="arabicPeriod"/>
            </a:pPr>
            <a:r>
              <a:rPr lang="en-US" dirty="0"/>
              <a:t>Fetching data from UC repo</a:t>
            </a:r>
          </a:p>
          <a:p>
            <a:r>
              <a:rPr lang="en-US" dirty="0"/>
              <a:t>   </a:t>
            </a:r>
          </a:p>
          <a:p>
            <a:r>
              <a:rPr lang="en-US" dirty="0"/>
              <a:t>    We Began by grabbing our first dataset from the provided Repo. </a:t>
            </a:r>
          </a:p>
          <a:p>
            <a:endParaRPr lang="en-US" dirty="0"/>
          </a:p>
          <a:p>
            <a:r>
              <a:rPr lang="en-US" dirty="0"/>
              <a:t>Only Data from Cleveland was provided in the repo</a:t>
            </a:r>
          </a:p>
          <a:p>
            <a:endParaRPr lang="en-US" dirty="0"/>
          </a:p>
          <a:p>
            <a:endParaRPr lang="en-US" dirty="0"/>
          </a:p>
          <a:p>
            <a:r>
              <a:rPr lang="en-US" dirty="0"/>
              <a:t>2.) Fetching remaining data sets </a:t>
            </a:r>
          </a:p>
          <a:p>
            <a:endParaRPr lang="en-US" dirty="0"/>
          </a:p>
          <a:p>
            <a:r>
              <a:rPr lang="en-US" dirty="0"/>
              <a:t>The data from the other three locations-- Hungary, Switzerland, and VA Long Beach-- which we downloaded as .data files from the UC repo. </a:t>
            </a:r>
          </a:p>
          <a:p>
            <a:endParaRPr lang="en-US" dirty="0"/>
          </a:p>
          <a:p>
            <a:r>
              <a:rPr lang="en-US" dirty="0"/>
              <a:t>Finally, we will combine the four locations into one dataset.</a:t>
            </a:r>
          </a:p>
        </p:txBody>
      </p:sp>
    </p:spTree>
    <p:extLst>
      <p:ext uri="{BB962C8B-B14F-4D97-AF65-F5344CB8AC3E}">
        <p14:creationId xmlns:p14="http://schemas.microsoft.com/office/powerpoint/2010/main" val="329392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2117921"/>
            <a:ext cx="6560142" cy="3063149"/>
          </a:xfrm>
          <a:noFill/>
        </p:spPr>
        <p:txBody>
          <a:bodyPr/>
          <a:lstStyle/>
          <a:p>
            <a:r>
              <a:rPr lang="en-US" dirty="0"/>
              <a:t>Transform/Data Cleaning </a:t>
            </a:r>
          </a:p>
        </p:txBody>
      </p:sp>
    </p:spTree>
    <p:extLst>
      <p:ext uri="{BB962C8B-B14F-4D97-AF65-F5344CB8AC3E}">
        <p14:creationId xmlns:p14="http://schemas.microsoft.com/office/powerpoint/2010/main" val="36309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5"/>
            <a:ext cx="10515600" cy="1325563"/>
          </a:xfrm>
          <a:noFill/>
        </p:spPr>
        <p:txBody>
          <a:bodyPr anchor="ctr"/>
          <a:lstStyle/>
          <a:p>
            <a:r>
              <a:rPr lang="en-US" dirty="0"/>
              <a:t>Transforming Data</a:t>
            </a:r>
          </a:p>
        </p:txBody>
      </p:sp>
      <p:pic>
        <p:nvPicPr>
          <p:cNvPr id="8" name="Content Placeholder 7" descr="A screenshot of a computer program">
            <a:extLst>
              <a:ext uri="{FF2B5EF4-FFF2-40B4-BE49-F238E27FC236}">
                <a16:creationId xmlns:a16="http://schemas.microsoft.com/office/drawing/2014/main" id="{17525C3F-85C8-198B-9094-9CC12DF872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614063" y="1027906"/>
            <a:ext cx="4861869" cy="4627306"/>
          </a:xfrm>
          <a:noFill/>
        </p:spPr>
      </p:pic>
      <p:sp>
        <p:nvSpPr>
          <p:cNvPr id="9" name="TextBox 8">
            <a:extLst>
              <a:ext uri="{FF2B5EF4-FFF2-40B4-BE49-F238E27FC236}">
                <a16:creationId xmlns:a16="http://schemas.microsoft.com/office/drawing/2014/main" id="{71EEC05B-700E-59E4-274B-A6F581FE3C60}"/>
              </a:ext>
            </a:extLst>
          </p:cNvPr>
          <p:cNvSpPr txBox="1"/>
          <p:nvPr/>
        </p:nvSpPr>
        <p:spPr>
          <a:xfrm>
            <a:off x="716067" y="1885071"/>
            <a:ext cx="5712867" cy="3046988"/>
          </a:xfrm>
          <a:prstGeom prst="rect">
            <a:avLst/>
          </a:prstGeom>
          <a:noFill/>
        </p:spPr>
        <p:txBody>
          <a:bodyPr wrap="square" rtlCol="0">
            <a:spAutoFit/>
          </a:bodyPr>
          <a:lstStyle/>
          <a:p>
            <a:r>
              <a:rPr lang="en-US" sz="2400" dirty="0"/>
              <a:t>The dataset contains a categorical variables. ‘num’, which indicates the presence and severity of heart disease on a scale of 0 to 4. </a:t>
            </a:r>
          </a:p>
          <a:p>
            <a:endParaRPr lang="en-US" sz="2400" dirty="0"/>
          </a:p>
          <a:p>
            <a:r>
              <a:rPr lang="en-US" sz="2400" dirty="0"/>
              <a:t>For the purpose of our analysis, we will convert this into a binary variable that indicates the presence of heart disease.</a:t>
            </a:r>
          </a:p>
        </p:txBody>
      </p:sp>
    </p:spTree>
    <p:extLst>
      <p:ext uri="{BB962C8B-B14F-4D97-AF65-F5344CB8AC3E}">
        <p14:creationId xmlns:p14="http://schemas.microsoft.com/office/powerpoint/2010/main" val="112764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0" y="-192025"/>
            <a:ext cx="10515600" cy="1325563"/>
          </a:xfrm>
          <a:noFill/>
        </p:spPr>
        <p:txBody>
          <a:bodyPr anchor="ctr"/>
          <a:lstStyle/>
          <a:p>
            <a:r>
              <a:rPr lang="en-US" dirty="0"/>
              <a:t>Transforming Data </a:t>
            </a:r>
          </a:p>
        </p:txBody>
      </p:sp>
      <p:pic>
        <p:nvPicPr>
          <p:cNvPr id="6" name="Content Placeholder 5" descr="A screenshot of a computer&#10;&#10;Description automatically generated">
            <a:extLst>
              <a:ext uri="{FF2B5EF4-FFF2-40B4-BE49-F238E27FC236}">
                <a16:creationId xmlns:a16="http://schemas.microsoft.com/office/drawing/2014/main" id="{19FE73BF-C5E9-9E2D-7570-45DC64EB4555}"/>
              </a:ext>
            </a:extLst>
          </p:cNvPr>
          <p:cNvPicPr>
            <a:picLocks noGrp="1" noChangeAspect="1"/>
          </p:cNvPicPr>
          <p:nvPr>
            <p:ph sz="half" idx="15"/>
          </p:nvPr>
        </p:nvPicPr>
        <p:blipFill rotWithShape="1">
          <a:blip r:embed="rId3">
            <a:extLst>
              <a:ext uri="{28A0092B-C50C-407E-A947-70E740481C1C}">
                <a14:useLocalDpi xmlns:a14="http://schemas.microsoft.com/office/drawing/2010/main" val="0"/>
              </a:ext>
            </a:extLst>
          </a:blip>
          <a:srcRect t="-1" b="64019"/>
          <a:stretch/>
        </p:blipFill>
        <p:spPr>
          <a:xfrm>
            <a:off x="4226937" y="937100"/>
            <a:ext cx="4987918" cy="2024126"/>
          </a:xfrm>
          <a:noFill/>
        </p:spPr>
      </p:pic>
      <p:sp>
        <p:nvSpPr>
          <p:cNvPr id="7" name="TextBox 6">
            <a:extLst>
              <a:ext uri="{FF2B5EF4-FFF2-40B4-BE49-F238E27FC236}">
                <a16:creationId xmlns:a16="http://schemas.microsoft.com/office/drawing/2014/main" id="{3E371463-97E6-09C4-A551-6E7C7C9CA995}"/>
              </a:ext>
            </a:extLst>
          </p:cNvPr>
          <p:cNvSpPr txBox="1"/>
          <p:nvPr/>
        </p:nvSpPr>
        <p:spPr>
          <a:xfrm>
            <a:off x="85134" y="1203592"/>
            <a:ext cx="4277964" cy="1200329"/>
          </a:xfrm>
          <a:prstGeom prst="rect">
            <a:avLst/>
          </a:prstGeom>
          <a:noFill/>
        </p:spPr>
        <p:txBody>
          <a:bodyPr wrap="square" rtlCol="0">
            <a:spAutoFit/>
          </a:bodyPr>
          <a:lstStyle/>
          <a:p>
            <a:r>
              <a:rPr lang="en-US" dirty="0"/>
              <a:t>Many cells contain a “?” As an entry, which is not detected as a missing value, so we will convert cells with ?’s to Na’s then use .</a:t>
            </a:r>
            <a:r>
              <a:rPr lang="en-US" dirty="0" err="1"/>
              <a:t>dropna</a:t>
            </a:r>
            <a:r>
              <a:rPr lang="en-US" dirty="0"/>
              <a:t>()</a:t>
            </a:r>
          </a:p>
        </p:txBody>
      </p:sp>
      <p:pic>
        <p:nvPicPr>
          <p:cNvPr id="9" name="Picture 8" descr="A screenshot of a computer program">
            <a:extLst>
              <a:ext uri="{FF2B5EF4-FFF2-40B4-BE49-F238E27FC236}">
                <a16:creationId xmlns:a16="http://schemas.microsoft.com/office/drawing/2014/main" id="{DE0DC046-F8AC-E71E-6E6B-631D5A2B4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3018" y="470757"/>
            <a:ext cx="2888982" cy="554862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2633227-9C27-6B33-90B6-A6B10ABC97D2}"/>
              </a:ext>
            </a:extLst>
          </p:cNvPr>
          <p:cNvPicPr>
            <a:picLocks noChangeAspect="1"/>
          </p:cNvPicPr>
          <p:nvPr/>
        </p:nvPicPr>
        <p:blipFill rotWithShape="1">
          <a:blip r:embed="rId3">
            <a:extLst>
              <a:ext uri="{28A0092B-C50C-407E-A947-70E740481C1C}">
                <a14:useLocalDpi xmlns:a14="http://schemas.microsoft.com/office/drawing/2010/main" val="0"/>
              </a:ext>
            </a:extLst>
          </a:blip>
          <a:srcRect l="-925" t="82764" r="31670" b="-267"/>
          <a:stretch/>
        </p:blipFill>
        <p:spPr>
          <a:xfrm>
            <a:off x="4133088" y="3200778"/>
            <a:ext cx="5081767" cy="1493774"/>
          </a:xfrm>
          <a:prstGeom prst="rect">
            <a:avLst/>
          </a:prstGeom>
        </p:spPr>
      </p:pic>
      <p:sp>
        <p:nvSpPr>
          <p:cNvPr id="12" name="TextBox 11">
            <a:extLst>
              <a:ext uri="{FF2B5EF4-FFF2-40B4-BE49-F238E27FC236}">
                <a16:creationId xmlns:a16="http://schemas.microsoft.com/office/drawing/2014/main" id="{2325B751-A6CB-6143-208B-ECF0554034DC}"/>
              </a:ext>
            </a:extLst>
          </p:cNvPr>
          <p:cNvSpPr txBox="1"/>
          <p:nvPr/>
        </p:nvSpPr>
        <p:spPr>
          <a:xfrm>
            <a:off x="128016" y="2816352"/>
            <a:ext cx="3916909" cy="2585323"/>
          </a:xfrm>
          <a:prstGeom prst="rect">
            <a:avLst/>
          </a:prstGeom>
          <a:noFill/>
        </p:spPr>
        <p:txBody>
          <a:bodyPr wrap="square" rtlCol="0">
            <a:spAutoFit/>
          </a:bodyPr>
          <a:lstStyle/>
          <a:p>
            <a:r>
              <a:rPr lang="en-US" dirty="0"/>
              <a:t>Our number of observations falls to just 299, which is hardly better than just using the Cleveland dataset is isolation. Instead, we will drop the two most problematic columns, ‘ca’ and ‘</a:t>
            </a:r>
            <a:r>
              <a:rPr lang="en-US" dirty="0" err="1"/>
              <a:t>thal</a:t>
            </a:r>
            <a:r>
              <a:rPr lang="en-US" dirty="0"/>
              <a:t>’, before using the .replace() function, to keep more observation </a:t>
            </a:r>
            <a:r>
              <a:rPr lang="en-US" dirty="0" err="1"/>
              <a:t>instact</a:t>
            </a:r>
            <a:r>
              <a:rPr lang="en-US" dirty="0"/>
              <a:t>.</a:t>
            </a:r>
          </a:p>
          <a:p>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198437"/>
            <a:ext cx="4821936" cy="1228027"/>
          </a:xfrm>
          <a:noFill/>
        </p:spPr>
        <p:txBody>
          <a:bodyPr anchor="b"/>
          <a:lstStyle/>
          <a:p>
            <a:r>
              <a:rPr lang="en-US" dirty="0"/>
              <a:t>Cleaning Data </a:t>
            </a:r>
          </a:p>
        </p:txBody>
      </p:sp>
      <p:sp>
        <p:nvSpPr>
          <p:cNvPr id="4" name="TextBox 3">
            <a:extLst>
              <a:ext uri="{FF2B5EF4-FFF2-40B4-BE49-F238E27FC236}">
                <a16:creationId xmlns:a16="http://schemas.microsoft.com/office/drawing/2014/main" id="{C3E1932E-99AA-41EF-B219-8FF1265FC7B2}"/>
              </a:ext>
            </a:extLst>
          </p:cNvPr>
          <p:cNvSpPr txBox="1"/>
          <p:nvPr/>
        </p:nvSpPr>
        <p:spPr>
          <a:xfrm>
            <a:off x="600456" y="1634723"/>
            <a:ext cx="395935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Finished cleaning the data by removing cells with identical values that were being read as two separate numbers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checked for outliers and additional possible issues</a:t>
            </a:r>
          </a:p>
        </p:txBody>
      </p:sp>
      <p:pic>
        <p:nvPicPr>
          <p:cNvPr id="8" name="Picture 7" descr="A screenshot of a computer program&#10;&#10;Description automatically generated">
            <a:extLst>
              <a:ext uri="{FF2B5EF4-FFF2-40B4-BE49-F238E27FC236}">
                <a16:creationId xmlns:a16="http://schemas.microsoft.com/office/drawing/2014/main" id="{29AA12BA-35AB-8AAD-8F4D-82D6E75C2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541482"/>
            <a:ext cx="2888283" cy="3775036"/>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794243E8-D042-0514-75C2-E494DA389F5C}"/>
              </a:ext>
            </a:extLst>
          </p:cNvPr>
          <p:cNvPicPr>
            <a:picLocks noChangeAspect="1"/>
          </p:cNvPicPr>
          <p:nvPr/>
        </p:nvPicPr>
        <p:blipFill rotWithShape="1">
          <a:blip r:embed="rId4">
            <a:extLst>
              <a:ext uri="{28A0092B-C50C-407E-A947-70E740481C1C}">
                <a14:useLocalDpi xmlns:a14="http://schemas.microsoft.com/office/drawing/2010/main" val="0"/>
              </a:ext>
            </a:extLst>
          </a:blip>
          <a:srcRect b="77009"/>
          <a:stretch/>
        </p:blipFill>
        <p:spPr>
          <a:xfrm>
            <a:off x="7537706" y="1541482"/>
            <a:ext cx="4450078" cy="1014984"/>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7A1E4C1-A614-D02F-7625-6FCE11C63E19}"/>
              </a:ext>
            </a:extLst>
          </p:cNvPr>
          <p:cNvPicPr>
            <a:picLocks noChangeAspect="1"/>
          </p:cNvPicPr>
          <p:nvPr/>
        </p:nvPicPr>
        <p:blipFill rotWithShape="1">
          <a:blip r:embed="rId5">
            <a:extLst>
              <a:ext uri="{28A0092B-C50C-407E-A947-70E740481C1C}">
                <a14:useLocalDpi xmlns:a14="http://schemas.microsoft.com/office/drawing/2010/main" val="0"/>
              </a:ext>
            </a:extLst>
          </a:blip>
          <a:srcRect b="12955"/>
          <a:stretch/>
        </p:blipFill>
        <p:spPr>
          <a:xfrm>
            <a:off x="7537706" y="2650385"/>
            <a:ext cx="4495155" cy="3775036"/>
          </a:xfrm>
          <a:prstGeom prst="rect">
            <a:avLst/>
          </a:prstGeom>
        </p:spPr>
      </p:pic>
    </p:spTree>
    <p:extLst>
      <p:ext uri="{BB962C8B-B14F-4D97-AF65-F5344CB8AC3E}">
        <p14:creationId xmlns:p14="http://schemas.microsoft.com/office/powerpoint/2010/main" val="2737241225"/>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2.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{6EB0C0B2-FB66-4671-BED8-E09FD05F106C}tf78504181_win32</Template>
  <TotalTime>165</TotalTime>
  <Words>322</Words>
  <Application>Microsoft Office PowerPoint</Application>
  <PresentationFormat>Widescreen</PresentationFormat>
  <Paragraphs>46</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Aptos</vt:lpstr>
      <vt:lpstr>Arial</vt:lpstr>
      <vt:lpstr>Avenir Next LT Pro</vt:lpstr>
      <vt:lpstr>Avenir Next LT Pro Light</vt:lpstr>
      <vt:lpstr>Avenir Next LT Pro Light (Body)</vt:lpstr>
      <vt:lpstr>Calibri</vt:lpstr>
      <vt:lpstr>Tw Cen MT</vt:lpstr>
      <vt:lpstr>Tw Cen MT (Headings)\</vt:lpstr>
      <vt:lpstr>Custom</vt:lpstr>
      <vt:lpstr>presented by Amanda, Charity, &amp; Sergio</vt:lpstr>
      <vt:lpstr>Agenda</vt:lpstr>
      <vt:lpstr>Data</vt:lpstr>
      <vt:lpstr>Extraction/Data Collection </vt:lpstr>
      <vt:lpstr>PowerPoint Presentation</vt:lpstr>
      <vt:lpstr>Transform/Data Cleaning </vt:lpstr>
      <vt:lpstr>Transforming Data</vt:lpstr>
      <vt:lpstr>Transforming Data </vt:lpstr>
      <vt:lpstr>Cleaning Data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Amanda, Charity, &amp; Sergio</dc:title>
  <dc:creator>Sergio Villa</dc:creator>
  <cp:lastModifiedBy>Sergio Villa</cp:lastModifiedBy>
  <cp:revision>2</cp:revision>
  <dcterms:created xsi:type="dcterms:W3CDTF">2024-05-07T00:12:03Z</dcterms:created>
  <dcterms:modified xsi:type="dcterms:W3CDTF">2024-05-07T23:55:26Z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